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62" r:id="rId5"/>
    <p:sldId id="259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8" d="100"/>
          <a:sy n="58" d="100"/>
        </p:scale>
        <p:origin x="90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2776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34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85337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663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1799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506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4588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342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848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08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376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414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02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83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48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686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F4F5F-9568-435C-8210-BCAFA89258F4}" type="datetimeFigureOut">
              <a:rPr lang="ru-RU" smtClean="0"/>
              <a:t>31.07.2023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7EC6C34-5B45-4646-9164-3D67F731545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177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dirty="0"/>
              <a:t>Теоретико-методологические основы комплексного сопровождения эффективной деятельности СУВУ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6788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881149"/>
            <a:ext cx="8915400" cy="5030073"/>
          </a:xfrm>
        </p:spPr>
        <p:txBody>
          <a:bodyPr/>
          <a:lstStyle/>
          <a:p>
            <a:r>
              <a:rPr lang="ru-RU" b="1" i="1" dirty="0"/>
              <a:t>Специфика проявлений форм </a:t>
            </a:r>
            <a:r>
              <a:rPr lang="ru-RU" b="1" i="1" dirty="0" err="1"/>
              <a:t>девиантной</a:t>
            </a:r>
            <a:r>
              <a:rPr lang="ru-RU" b="1" i="1" dirty="0"/>
              <a:t> активности в современных </a:t>
            </a:r>
            <a:r>
              <a:rPr lang="ru-RU" b="1" i="1" dirty="0" smtClean="0"/>
              <a:t>условиях</a:t>
            </a:r>
          </a:p>
          <a:p>
            <a:endParaRPr lang="ru-RU" dirty="0" smtClean="0"/>
          </a:p>
          <a:p>
            <a:r>
              <a:rPr lang="ru-RU" dirty="0" smtClean="0"/>
              <a:t>Рост и омоложение преступности, наркомании, алкоголизация населения, рост суицидов и распространения </a:t>
            </a:r>
            <a:r>
              <a:rPr lang="ru-RU" dirty="0" err="1" smtClean="0"/>
              <a:t>суициидального</a:t>
            </a:r>
            <a:r>
              <a:rPr lang="ru-RU" dirty="0" smtClean="0"/>
              <a:t> настроения в молодежной среде,</a:t>
            </a:r>
          </a:p>
          <a:p>
            <a:r>
              <a:rPr lang="ru-RU" dirty="0" smtClean="0"/>
              <a:t>Распространение криминальной субкультуры в современном российском обществе создает предпосылки для воспроизводства </a:t>
            </a:r>
            <a:r>
              <a:rPr lang="ru-RU" dirty="0" err="1" smtClean="0"/>
              <a:t>закононепослушания</a:t>
            </a:r>
            <a:r>
              <a:rPr lang="ru-RU" dirty="0" smtClean="0"/>
              <a:t>, утверждения своеволия</a:t>
            </a:r>
          </a:p>
          <a:p>
            <a:r>
              <a:rPr lang="ru-RU" dirty="0" smtClean="0"/>
              <a:t>Стираются различия между добром и злом, преступлением и сознательным следованием закону</a:t>
            </a:r>
          </a:p>
          <a:p>
            <a:r>
              <a:rPr lang="ru-RU" dirty="0" smtClean="0"/>
              <a:t>Появляется вера в возможность избежать ответственности в силу коррумпированности правоохранительных органов</a:t>
            </a:r>
          </a:p>
          <a:p>
            <a:r>
              <a:rPr lang="ru-RU" dirty="0" smtClean="0"/>
              <a:t>И пр.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20017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78924" y="349135"/>
            <a:ext cx="10041774" cy="6284421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Глубинные причины формирования </a:t>
            </a:r>
            <a:r>
              <a:rPr lang="ru-RU" dirty="0" err="1"/>
              <a:t>девиантной</a:t>
            </a:r>
            <a:r>
              <a:rPr lang="ru-RU" dirty="0"/>
              <a:t> </a:t>
            </a:r>
            <a:r>
              <a:rPr lang="ru-RU" dirty="0" smtClean="0"/>
              <a:t>активности</a:t>
            </a:r>
          </a:p>
          <a:p>
            <a:endParaRPr lang="ru-RU" dirty="0" smtClean="0"/>
          </a:p>
          <a:p>
            <a:r>
              <a:rPr lang="ru-RU" dirty="0"/>
              <a:t>ПСИХОАНАЛИТИЧЕСКИЙ ПОДХОД К РАЗВИТИЮ </a:t>
            </a:r>
            <a:r>
              <a:rPr lang="ru-RU" dirty="0" smtClean="0"/>
              <a:t>РЕБЕНКА</a:t>
            </a:r>
          </a:p>
          <a:p>
            <a:endParaRPr lang="ru-RU" dirty="0"/>
          </a:p>
          <a:p>
            <a:r>
              <a:rPr lang="ru-RU" dirty="0" smtClean="0"/>
              <a:t>Оральная </a:t>
            </a:r>
            <a:r>
              <a:rPr lang="ru-RU" dirty="0"/>
              <a:t>стадия (до 1 года 1,5 лет) </a:t>
            </a:r>
          </a:p>
          <a:p>
            <a:r>
              <a:rPr lang="ru-RU" dirty="0"/>
              <a:t>кроме бессознательного, инстинктивного начала личности «Оно», развивается вторая инстанция — «Я». </a:t>
            </a:r>
          </a:p>
          <a:p>
            <a:r>
              <a:rPr lang="ru-RU" dirty="0"/>
              <a:t>Орально-пассивный характер - веселый и оптимистичный человек, он ожидает от окружающих «материнского к себе отношения и поэтому постоянно ищет к себе одобрения любой ценой. Психологическая адаптация характеризуется доверчивостью, пассивностью незрелостью, чрезмерной зависимостью.</a:t>
            </a:r>
          </a:p>
          <a:p>
            <a:r>
              <a:rPr lang="ru-RU" dirty="0"/>
              <a:t>Орально-агрессивный характера, что выражается в таких личностных чертах, как любовь к спорам, сарказм, пессимизм, цинизм.</a:t>
            </a:r>
          </a:p>
          <a:p>
            <a:r>
              <a:rPr lang="ru-RU" dirty="0"/>
              <a:t>Анальная стадия (1-3 года) </a:t>
            </a:r>
          </a:p>
          <a:p>
            <a:r>
              <a:rPr lang="ru-RU" dirty="0"/>
              <a:t>начинает формироваться последняя, третья инстанция — «Сверх-Я» </a:t>
            </a:r>
          </a:p>
          <a:p>
            <a:r>
              <a:rPr lang="ru-RU" dirty="0" err="1"/>
              <a:t>Анально</a:t>
            </a:r>
            <a:r>
              <a:rPr lang="ru-RU" dirty="0"/>
              <a:t>-удерживающий тип -  что находит выражение в таких чертах характера как скупость, упрямство, запасливость, </a:t>
            </a:r>
          </a:p>
          <a:p>
            <a:r>
              <a:rPr lang="ru-RU" dirty="0" err="1"/>
              <a:t>Анально</a:t>
            </a:r>
            <a:r>
              <a:rPr lang="ru-RU" dirty="0"/>
              <a:t>-агрессивный тип – импульсивность, несдержанность, враждебность, жестокость, агрессивность и даже садистическая направленность</a:t>
            </a:r>
          </a:p>
          <a:p>
            <a:r>
              <a:rPr lang="ru-RU" dirty="0"/>
              <a:t>Фаллическая стадия (3-5 лет) </a:t>
            </a:r>
          </a:p>
          <a:p>
            <a:r>
              <a:rPr lang="ru-RU" dirty="0"/>
              <a:t>Фаллический характер</a:t>
            </a:r>
          </a:p>
          <a:p>
            <a:r>
              <a:rPr lang="ru-RU" dirty="0"/>
              <a:t>Мужчины всегда стремятся к успеху, пытаются доказать свою мужественность и половую зрелость, они хвастливы, дерзки и часто ведут себя опрометчиво. Одни женщины с фаллическим типом характера склонны к флирту и обольщению, а другие борются за главенство над мужчинами, проявляя при этом чрезмерную настойчивость, напористость и самоуверенность.</a:t>
            </a:r>
          </a:p>
          <a:p>
            <a:r>
              <a:rPr lang="ru-RU" dirty="0"/>
              <a:t>Латентная стадия (6-12 лет) </a:t>
            </a:r>
          </a:p>
          <a:p>
            <a:r>
              <a:rPr lang="ru-RU" dirty="0"/>
              <a:t>Генитальная стадия (12-18 лет) </a:t>
            </a:r>
          </a:p>
          <a:p>
            <a:r>
              <a:rPr lang="ru-RU" dirty="0"/>
              <a:t>Объединяются все эрогенные зоны, появляется стремление к нормальному сексуальному общению. </a:t>
            </a:r>
          </a:p>
          <a:p>
            <a:r>
              <a:rPr lang="ru-RU" dirty="0"/>
              <a:t>Генитальный характер— это символ идеального психического здоровья. Это зрелый и ответственный в социально-сексуальных отношениях человек, вносящий свой вклад в общество благодаря продуктивной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7287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6415" y="122032"/>
            <a:ext cx="10745585" cy="6735968"/>
          </a:xfrm>
        </p:spPr>
        <p:txBody>
          <a:bodyPr numCol="2">
            <a:noAutofit/>
          </a:bodyPr>
          <a:lstStyle/>
          <a:p>
            <a:r>
              <a:rPr lang="ru-RU" sz="1000" b="1" dirty="0"/>
              <a:t>АНКЕТА НА ПРОБЛЕМНЫЕ ЗОНЫ ВОЗРАСТНОГО  РАЗВИТИЯ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Ответьте на следующие вопросы. После того, как Вы прочитаете вопрос, остановитесь и прислушайтесь к своим чувствам. Ответьте "да" или "нет" на каждый вопрос.</a:t>
            </a:r>
          </a:p>
          <a:p>
            <a:pPr marL="0">
              <a:spcBef>
                <a:spcPts val="0"/>
              </a:spcBef>
            </a:pPr>
            <a:endParaRPr lang="ru-RU" sz="1000" b="1" dirty="0" smtClean="0"/>
          </a:p>
          <a:p>
            <a:pPr marL="0">
              <a:spcBef>
                <a:spcPts val="0"/>
              </a:spcBef>
            </a:pPr>
            <a:r>
              <a:rPr lang="ru-RU" sz="1000" b="1" dirty="0" smtClean="0"/>
              <a:t>Стадия </a:t>
            </a:r>
            <a:r>
              <a:rPr lang="ru-RU" sz="1000" b="1" dirty="0"/>
              <a:t>от рождения до 6 месяцев: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1.  Имеете ли Вы или имели в прошлом склонность к перееданию, алкоголю или наркотикам?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2. Бывает ли так, что Вы не уверены в своей способности удовлетворять свои нужды?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3. Находите ли Вы, что с трудом верите другим людям, так  что все время Вы должны их контролировать?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4.  Игнорируете ли Вы физические нужды своего тела, например, едите, когда не голодны, или не осознаете, насколько Вы устали?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5. Игнорируете ли Вы свои потребности в хорошем питании и физических упражнениях?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6. Посещаете ли Вы врача и дантиста только в крайнем случае?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7. Чувствуете ли Вы глубокий страх, что Вас покинут? Чувствуете ли Вы сейчас или когда-либо чувствовали отчаяние, когда любовная связь подошла к концу?</a:t>
            </a:r>
          </a:p>
          <a:p>
            <a:pPr marL="0">
              <a:spcBef>
                <a:spcPts val="0"/>
              </a:spcBef>
            </a:pPr>
            <a:endParaRPr lang="ru-RU" sz="1000" b="1" dirty="0" smtClean="0"/>
          </a:p>
          <a:p>
            <a:pPr marL="0">
              <a:spcBef>
                <a:spcPts val="0"/>
              </a:spcBef>
            </a:pPr>
            <a:r>
              <a:rPr lang="ru-RU" sz="1000" b="1" dirty="0" smtClean="0"/>
              <a:t>Стадии </a:t>
            </a:r>
            <a:r>
              <a:rPr lang="ru-RU" sz="1000" b="1" dirty="0"/>
              <a:t>от 6 месяцев до 3 лет: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1. Трудно ли Вам определить чего Вы хотите?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2. Боитесь ли Вы познавать, когда попадаете в новое место?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3.  В  сложных  ситуациях хочется ли Вам, чтобы кто-то указал Вам что делать?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4. Бываете ли Вы чрезмерно беспокойным (волнующимся по пустякам)?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5. Часто ли у Вас бывают конфликты с представителями власти?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6. Боитесь ли Вы гнева людей? Своего гнева?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7. Делаете ли Вы все возможное, чтобы избежать конфликта?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8. Чувствуете ли Вы свою вину, когда отказываете кому-то?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9. Часто ли Вы чрезмерно критичны по отношению к людям?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10. Когда Вы достигаете успеха, трудно  ли  Вам  наслаждаться или поверить в свои достижения?</a:t>
            </a:r>
          </a:p>
          <a:p>
            <a:pPr marL="0">
              <a:spcBef>
                <a:spcPts val="0"/>
              </a:spcBef>
            </a:pPr>
            <a:endParaRPr lang="ru-RU" sz="1000" b="1" dirty="0" smtClean="0"/>
          </a:p>
          <a:p>
            <a:pPr marL="0">
              <a:spcBef>
                <a:spcPts val="0"/>
              </a:spcBef>
            </a:pPr>
            <a:r>
              <a:rPr lang="ru-RU" sz="1000" b="1" dirty="0" smtClean="0"/>
              <a:t>Стадия </a:t>
            </a:r>
            <a:r>
              <a:rPr lang="ru-RU" sz="1000" b="1" dirty="0"/>
              <a:t>от 3 до 6 лет: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1.  Испытываете  ли  Вы трудности в общении с близкими людьми (муж, жена, дети, начальник, друзья)?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2. Контролируете ли Вы свои чувства в большинстве случаев?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3. Трудно ли Вам выражать свои чувства?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4. Верите ли Вы, что Вы ответственны за поведение  и  чувства других  людей? </a:t>
            </a:r>
            <a:r>
              <a:rPr lang="ru-RU" sz="1000" dirty="0"/>
              <a:t>(Например, чувствуете ли Вы, что можете рассердить или обидеть человека</a:t>
            </a:r>
            <a:r>
              <a:rPr lang="ru-RU" sz="1000" dirty="0" smtClean="0"/>
              <a:t>?)</a:t>
            </a:r>
          </a:p>
          <a:p>
            <a:pPr marL="0">
              <a:spcBef>
                <a:spcPts val="0"/>
              </a:spcBef>
            </a:pPr>
            <a:endParaRPr lang="ru-RU" sz="1000" dirty="0"/>
          </a:p>
          <a:p>
            <a:pPr marL="0">
              <a:spcBef>
                <a:spcPts val="0"/>
              </a:spcBef>
            </a:pPr>
            <a:endParaRPr lang="ru-RU" sz="1000" dirty="0"/>
          </a:p>
          <a:p>
            <a:pPr marL="0">
              <a:spcBef>
                <a:spcPts val="0"/>
              </a:spcBef>
            </a:pPr>
            <a:r>
              <a:rPr lang="ru-RU" sz="1000" dirty="0"/>
              <a:t>    5. Часто ли Вы принимаете неясные или  противоречивые  сведения, не спрашивая разъяснений?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6.  Чувствуете ли Вы себя ответственным за проблемы брака или развода своих родителей?</a:t>
            </a:r>
          </a:p>
          <a:p>
            <a:pPr marL="0">
              <a:spcBef>
                <a:spcPts val="0"/>
              </a:spcBef>
            </a:pPr>
            <a:endParaRPr lang="ru-RU" sz="1000" b="1" dirty="0" smtClean="0"/>
          </a:p>
          <a:p>
            <a:pPr marL="0">
              <a:spcBef>
                <a:spcPts val="0"/>
              </a:spcBef>
            </a:pPr>
            <a:r>
              <a:rPr lang="ru-RU" sz="1000" b="1" dirty="0" smtClean="0"/>
              <a:t>Стадия </a:t>
            </a:r>
            <a:r>
              <a:rPr lang="ru-RU" sz="1000" b="1" dirty="0"/>
              <a:t>от 6 до 12 лет: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1. Часто ли Вы сравниваете себя с другими и находите себя хуже других?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2. Хотелось бы Вам иметь больше друзей обоих полов?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3. Часто ли Вы чувствуете себя неловко в обществе?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4. Чувствуете ли Вы себя неудобно в составе группы?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5.  Часто ли у Вас случаются конфликты с вашими сотрудниками? Членами вашей семьи?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6. Гордитесь ли Вы тем, что строги и  точны,  когда  следуете законам?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7. Часто ли Вы откладываете то, что нужно сделать?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8. Трудно ли Вам довести дело до конца?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9.  Боитесь ли Вы, что можете допустить ошибку? Чувствуете ли Вы унижение, когда Вас заставляют признать свои ошибки?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10. Часто ли Вы сердитесь или критикуете других?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11. Тратите ли Вы много времени на обдумывание и анализ того, что Вам кто-то сказал?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12. Верите ли Вы, что все, что Вы ни делаете,  выполнено  недостаточно хорошо?</a:t>
            </a:r>
          </a:p>
          <a:p>
            <a:pPr marL="0">
              <a:spcBef>
                <a:spcPts val="0"/>
              </a:spcBef>
            </a:pPr>
            <a:endParaRPr lang="ru-RU" sz="1000" b="1" dirty="0" smtClean="0"/>
          </a:p>
          <a:p>
            <a:pPr marL="0">
              <a:spcBef>
                <a:spcPts val="0"/>
              </a:spcBef>
            </a:pPr>
            <a:r>
              <a:rPr lang="ru-RU" sz="1000" b="1" dirty="0" smtClean="0"/>
              <a:t>Стадия </a:t>
            </a:r>
            <a:r>
              <a:rPr lang="ru-RU" sz="1000" b="1" dirty="0"/>
              <a:t>от 12 до 18 лет: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1. Часто ли Вы находитесь в конфликте с представителями власти (начальством, милицией, другими официальными лицами)?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2. Приходите ли Вы в ярость по поводу бессмысленности  правил и порядков, которые другие люди воспринимают как должное?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3.  Когда Вы навещаете своих родителей, чувствуете ли Вы себя в роли послушного (или бунтующего) ребенка?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4. Являетесь ли Вы мечтателем, предпочитающим  читать  романы или научную фантастику, а не активно действовать в жизни?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5. Говорят ли Вам иногда люди, что Вам пора повзрослеть?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6. Находите ли Вы, что Вам очень трудно высказывать свое мнение, когда оно противоречит общепринятым нормам?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    7.  Говорите ли Вы много о больших делах, которые Вы собираетесь осуществить в будущем и которые Вы никогда не исполните?</a:t>
            </a:r>
          </a:p>
          <a:p>
            <a:pPr marL="0">
              <a:spcBef>
                <a:spcPts val="0"/>
              </a:spcBef>
            </a:pPr>
            <a:endParaRPr lang="ru-RU" sz="1000" dirty="0" smtClean="0"/>
          </a:p>
          <a:p>
            <a:pPr marL="0">
              <a:spcBef>
                <a:spcPts val="0"/>
              </a:spcBef>
            </a:pPr>
            <a:r>
              <a:rPr lang="ru-RU" sz="1000" dirty="0" smtClean="0"/>
              <a:t>ОБРАБОТКА </a:t>
            </a:r>
            <a:r>
              <a:rPr lang="ru-RU" sz="1000" dirty="0"/>
              <a:t>РЕЗУЛЬТАТОВ:</a:t>
            </a:r>
          </a:p>
          <a:p>
            <a:pPr marL="0">
              <a:spcBef>
                <a:spcPts val="0"/>
              </a:spcBef>
            </a:pPr>
            <a:r>
              <a:rPr lang="ru-RU" sz="1000" dirty="0"/>
              <a:t>Подсчитайте общее количество утвердительных ответов по каждому разделу. Если оно составляет не менее половины общего количества вопросов по соответствующему разделу, то возможно истоки Ваших проблем лежат в данном возрасте.</a:t>
            </a:r>
          </a:p>
          <a:p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815355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45673" y="149629"/>
            <a:ext cx="10124902" cy="6550429"/>
          </a:xfrm>
        </p:spPr>
        <p:txBody>
          <a:bodyPr>
            <a:normAutofit fontScale="85000" lnSpcReduction="20000"/>
          </a:bodyPr>
          <a:lstStyle/>
          <a:p>
            <a:r>
              <a:rPr lang="ru-RU" b="1" i="1" dirty="0"/>
              <a:t>Основные профессионально-важные и личностные качества работников </a:t>
            </a:r>
            <a:r>
              <a:rPr lang="ru-RU" b="1" i="1" dirty="0" smtClean="0"/>
              <a:t>СУВУ</a:t>
            </a:r>
          </a:p>
          <a:p>
            <a:r>
              <a:rPr lang="ru-RU" dirty="0"/>
              <a:t>Интеллектуальные качества: оптимальный уровень развития интеллекта, ум, профессиональное мышление, образованность, культурный уровень, творческие способности. Разрешение тех или иных острых ситуаций требует оригинальных подходов, исключающих стереотипы и шаблонность мышления. В общении с осужденными важно принимать решения оперативно, но взвешенно, для чего необходимо обладать гибкостью мышления, скоростью реакции на нетривиальные ситуации, находчивостью и даже чувством юмора для разрешения напряженных ситуаций. К воспитательной работе с осужденными необходим творческий подход, позволяющий использовать разнообразные методы воздействия на них, применять те или иные формы воспитания.</a:t>
            </a:r>
          </a:p>
          <a:p>
            <a:r>
              <a:rPr lang="ru-RU" dirty="0"/>
              <a:t>профессиональная наблюдательность, включающая в себя такие компоненты, как умение держать в зоне внимания объекты воспитательного воздействия; сосредоточиться на главном; определять по внешним признакам внутренние изменения.</a:t>
            </a:r>
          </a:p>
          <a:p>
            <a:r>
              <a:rPr lang="ru-RU" dirty="0"/>
              <a:t>Важной предпосылкой успешной профессиональной деятельности является хорошая слуховая и зрительная память, которая позволит сотруднику быстро запоминать и надолго сохранять необходимые сведения об осужденном, его поступках, личностных чертах.</a:t>
            </a:r>
          </a:p>
          <a:p>
            <a:r>
              <a:rPr lang="ru-RU" dirty="0"/>
              <a:t>Эмоциональные качества: уравновешенность и самообладание; умение управлять своим поведением; стрессоустойчивость. Все это укладывается в понятие «эмоциональная зрелость». Эмоциональная зрелость - это способность адекватно на высоком уровне профессиональной культуры реагировать на </a:t>
            </a:r>
            <a:r>
              <a:rPr lang="ru-RU" dirty="0" err="1"/>
              <a:t>стрессогенные</a:t>
            </a:r>
            <a:r>
              <a:rPr lang="ru-RU" dirty="0"/>
              <a:t> ситуации, выражать свои эмоции, чувства и принимать управленческие решения в экстремальной ситуации.. Доминирование оптимизма, сдержанности и деловитости - показатель эмоциональной зрелости и даже мудрости человека.</a:t>
            </a:r>
          </a:p>
          <a:p>
            <a:r>
              <a:rPr lang="ru-RU" dirty="0"/>
              <a:t>Волевые качества: упорство в преодолении возникающих трудностей; уверенность в себе; целеустремленность; выносливость; решительность; мужество. Безволие при прочих положительных качествах не позволяет сотруднику быть последовательным, целеустремленным и полностью решать поставленные задачи. К числу важнейших профессиональных качеств следует отнести выдержку и самообладание: сотрудник всегда, даже в самых неожиданных обстоятельствах, обязан играть ведущую роль при взаимодействии с осужденными. Сотруднику исправительного учреждения следует всегда контролировать свои действия и поведение, высокий самоконтроль - необходимое профессиональное качество сотрудника УИС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9261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95796" y="216131"/>
            <a:ext cx="9808816" cy="5695091"/>
          </a:xfrm>
        </p:spPr>
        <p:txBody>
          <a:bodyPr/>
          <a:lstStyle/>
          <a:p>
            <a:r>
              <a:rPr lang="ru-RU" dirty="0"/>
              <a:t>Специфика комплексного сопровождения деятельности СУВУ:</a:t>
            </a:r>
          </a:p>
          <a:p>
            <a:r>
              <a:rPr lang="ru-RU" dirty="0"/>
              <a:t>- научно-исследовательский, научно-методический, учебно-методический, организационно-методический характер видов помощи и пр.; </a:t>
            </a:r>
          </a:p>
          <a:p>
            <a:r>
              <a:rPr lang="ru-RU" dirty="0"/>
              <a:t>- направленность комплексного сопровождения профессиональной деятельности работников СУВУ на </a:t>
            </a:r>
            <a:r>
              <a:rPr lang="ru-RU" dirty="0" err="1"/>
              <a:t>сформированность</a:t>
            </a:r>
            <a:r>
              <a:rPr lang="ru-RU" dirty="0"/>
              <a:t> мотивационно-ценностного, технологического, рефлексивно-оценочного и личностного компонентов профессиональной деятельности; </a:t>
            </a:r>
          </a:p>
          <a:p>
            <a:r>
              <a:rPr lang="ru-RU" dirty="0"/>
              <a:t>- включение в комплексное сопровождение эффективной деятельности СУВУ взаимодействия всех служб исправительного учреждения, а также </a:t>
            </a:r>
            <a:r>
              <a:rPr lang="ru-RU" dirty="0" smtClean="0"/>
              <a:t>общественности, территориальных служб </a:t>
            </a:r>
            <a:r>
              <a:rPr lang="ru-RU" dirty="0"/>
              <a:t>занятости, социальной защиты населения и </a:t>
            </a:r>
            <a:r>
              <a:rPr lang="ru-RU" dirty="0" smtClean="0"/>
              <a:t>других заинтересованных структур </a:t>
            </a:r>
            <a:r>
              <a:rPr lang="ru-RU" dirty="0"/>
              <a:t>по оказанию социально-педагогической, психологической, информационной и др. видов помощи, поддержки и осуществлению социального сопровождения осужденных в период отбывания наказаний и во время подготовки к освобождению; </a:t>
            </a:r>
          </a:p>
          <a:p>
            <a:r>
              <a:rPr lang="ru-RU" dirty="0"/>
              <a:t>- комплексный психолого-медико-социальный подход в психологическом сопровождении адаптации воспитанников СУВУ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397496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116</TotalTime>
  <Words>1583</Words>
  <Application>Microsoft Office PowerPoint</Application>
  <PresentationFormat>Широкоэкранный</PresentationFormat>
  <Paragraphs>97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Легкий дым</vt:lpstr>
      <vt:lpstr>Теоретико-методологические основы комплексного сопровождения эффективной деятельности СУВУ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Теоретико-методологические основы комплексного сопровождения эффективной деятельности СУВУ</dc:title>
  <dc:creator>Евгения</dc:creator>
  <cp:lastModifiedBy>Евгения</cp:lastModifiedBy>
  <cp:revision>6</cp:revision>
  <dcterms:created xsi:type="dcterms:W3CDTF">2023-07-31T06:01:07Z</dcterms:created>
  <dcterms:modified xsi:type="dcterms:W3CDTF">2023-07-31T07:57:08Z</dcterms:modified>
</cp:coreProperties>
</file>