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6" r:id="rId2"/>
    <p:sldId id="313" r:id="rId3"/>
    <p:sldId id="315" r:id="rId4"/>
    <p:sldId id="314" r:id="rId5"/>
    <p:sldId id="316" r:id="rId6"/>
    <p:sldId id="257" r:id="rId7"/>
    <p:sldId id="279" r:id="rId8"/>
    <p:sldId id="308" r:id="rId9"/>
    <p:sldId id="304" r:id="rId10"/>
    <p:sldId id="282" r:id="rId11"/>
    <p:sldId id="283" r:id="rId12"/>
    <p:sldId id="284" r:id="rId13"/>
    <p:sldId id="285" r:id="rId14"/>
    <p:sldId id="287" r:id="rId15"/>
    <p:sldId id="289" r:id="rId16"/>
    <p:sldId id="281" r:id="rId17"/>
    <p:sldId id="309" r:id="rId18"/>
    <p:sldId id="311" r:id="rId19"/>
    <p:sldId id="312" r:id="rId20"/>
    <p:sldId id="310" r:id="rId21"/>
    <p:sldId id="317" r:id="rId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929"/>
    <a:srgbClr val="4D4D4D"/>
    <a:srgbClr val="B92D14"/>
    <a:srgbClr val="35759D"/>
    <a:srgbClr val="35B19D"/>
    <a:srgbClr val="777777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4" autoAdjust="0"/>
    <p:restoredTop sz="95520" autoAdjust="0"/>
  </p:normalViewPr>
  <p:slideViewPr>
    <p:cSldViewPr showGuides="1">
      <p:cViewPr varScale="1">
        <p:scale>
          <a:sx n="74" d="100"/>
          <a:sy n="74" d="100"/>
        </p:scale>
        <p:origin x="157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3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6DF10-B1A3-4CD4-B3E2-516DFDE4EAE2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1719-6CEE-4437-B4AE-FD00DBD508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419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F69D6EE-2CC7-4E95-94A0-D5D79B1FD863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30246659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9D6EE-2CC7-4E95-94A0-D5D79B1FD863}" type="slidenum">
              <a:rPr lang="en-US" altLang="ru-RU" smtClean="0"/>
              <a:pPr/>
              <a:t>1</a:t>
            </a:fld>
            <a:endParaRPr lang="en-US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650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BED97DF-ADF7-4D7F-A51C-A8540F4E3BE4}" type="slidenum">
              <a:rPr lang="en-US" altLang="ru-RU" sz="1200"/>
              <a:pPr eaLnBrk="1" hangingPunct="1"/>
              <a:t>6</a:t>
            </a:fld>
            <a:endParaRPr lang="en-US" altLang="ru-RU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 smtClean="0">
              <a:latin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541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A0BEC11-AE2C-4D20-931F-5BB185E0E394}" type="slidenum">
              <a:rPr lang="en-US" altLang="ru-RU" sz="1200"/>
              <a:pPr eaLnBrk="1" hangingPunct="1"/>
              <a:t>7</a:t>
            </a:fld>
            <a:endParaRPr lang="en-US" altLang="ru-RU" sz="1200" dirty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 smtClean="0">
              <a:latin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247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9D6EE-2CC7-4E95-94A0-D5D79B1FD863}" type="slidenum">
              <a:rPr lang="en-US" altLang="ru-RU" smtClean="0"/>
              <a:pPr/>
              <a:t>9</a:t>
            </a:fld>
            <a:endParaRPr lang="en-US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322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A0BEC11-AE2C-4D20-931F-5BB185E0E394}" type="slidenum">
              <a:rPr lang="en-US" altLang="ru-RU" sz="1200"/>
              <a:pPr eaLnBrk="1" hangingPunct="1"/>
              <a:t>10</a:t>
            </a:fld>
            <a:endParaRPr lang="en-US" altLang="ru-RU" sz="1200" dirty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 smtClean="0">
              <a:latin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686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A0BEC11-AE2C-4D20-931F-5BB185E0E394}" type="slidenum">
              <a:rPr lang="en-US" altLang="ru-RU" sz="1200"/>
              <a:pPr eaLnBrk="1" hangingPunct="1"/>
              <a:t>16</a:t>
            </a:fld>
            <a:endParaRPr lang="en-US" altLang="ru-RU" sz="1200" dirty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 smtClean="0">
              <a:latin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876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759815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293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433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33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3113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16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80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79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39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94026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77661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Constantia" pitchFamily="18" charset="0"/>
              </a:rPr>
              <a:t/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 smtClean="0">
                <a:latin typeface="Constantia" pitchFamily="18" charset="0"/>
              </a:rPr>
              <a:t/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Constantia" pitchFamily="18" charset="0"/>
              </a:rPr>
              <a:t>Федеральное государственное бюджетное профессиональное образовательное  учреждение</a:t>
            </a:r>
            <a:br>
              <a:rPr lang="ru-RU" sz="2000" b="1" dirty="0" smtClean="0">
                <a:solidFill>
                  <a:srgbClr val="000000"/>
                </a:solidFill>
                <a:latin typeface="Constantia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Constantia" pitchFamily="18" charset="0"/>
              </a:rPr>
              <a:t>«Майкопское специальное учебно-воспитательное учреждение закрытого типа»</a:t>
            </a:r>
            <a:r>
              <a:rPr lang="ru-RU" sz="2000" dirty="0" smtClean="0">
                <a:solidFill>
                  <a:srgbClr val="000000"/>
                </a:solidFill>
              </a:rPr>
              <a:t/>
            </a:r>
            <a:br>
              <a:rPr lang="ru-RU" sz="2000" dirty="0" smtClean="0">
                <a:solidFill>
                  <a:srgbClr val="000000"/>
                </a:solidFill>
              </a:rPr>
            </a:br>
            <a:endParaRPr lang="ru-RU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2285992"/>
            <a:ext cx="7358114" cy="256699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Номинация</a:t>
            </a:r>
            <a:endParaRPr lang="ru-RU" sz="2000" dirty="0">
              <a:solidFill>
                <a:srgbClr val="000000"/>
              </a:solidFill>
              <a:latin typeface="Constantia" pitchFamily="18" charset="0"/>
            </a:endParaRPr>
          </a:p>
          <a:p>
            <a:pPr algn="ctr"/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«Профориентация: проектируем будущее»</a:t>
            </a:r>
            <a:endParaRPr lang="ru-RU" sz="4000" dirty="0" smtClean="0">
              <a:solidFill>
                <a:srgbClr val="000000"/>
              </a:solidFill>
              <a:latin typeface="Constantia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BatangChe" pitchFamily="49" charset="-127"/>
                <a:ea typeface="BatangChe" pitchFamily="49" charset="-127"/>
              </a:rPr>
              <a:t>   </a:t>
            </a:r>
            <a:r>
              <a:rPr lang="ru-RU" sz="2800" b="1" dirty="0" smtClean="0">
                <a:solidFill>
                  <a:srgbClr val="000000"/>
                </a:solidFill>
                <a:latin typeface="Constantia" pitchFamily="18" charset="0"/>
                <a:ea typeface="BatangChe" pitchFamily="49" charset="-127"/>
              </a:rPr>
              <a:t>«Социальный проект </a:t>
            </a:r>
          </a:p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Constantia" pitchFamily="18" charset="0"/>
                <a:ea typeface="BatangChe" pitchFamily="49" charset="-127"/>
              </a:rPr>
              <a:t>(молодежная инициатива)</a:t>
            </a:r>
            <a:r>
              <a:rPr lang="ru-RU" sz="3600" b="1" dirty="0" smtClean="0">
                <a:solidFill>
                  <a:srgbClr val="000000"/>
                </a:solidFill>
                <a:latin typeface="Constantia" pitchFamily="18" charset="0"/>
                <a:ea typeface="BatangChe" pitchFamily="49" charset="-127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latin typeface="Constantia" pitchFamily="18" charset="0"/>
                <a:ea typeface="BatangChe" pitchFamily="49" charset="-127"/>
              </a:rPr>
            </a:br>
            <a:r>
              <a:rPr lang="ru-RU" sz="3600" b="1" dirty="0" smtClean="0">
                <a:solidFill>
                  <a:srgbClr val="000000"/>
                </a:solidFill>
                <a:latin typeface="Constantia" pitchFamily="18" charset="0"/>
                <a:ea typeface="BatangChe" pitchFamily="49" charset="-127"/>
              </a:rPr>
              <a:t>«Я будущий</a:t>
            </a:r>
            <a:r>
              <a:rPr lang="ru-RU" sz="2800" b="1" dirty="0" smtClean="0">
                <a:solidFill>
                  <a:srgbClr val="000000"/>
                </a:solidFill>
                <a:latin typeface="Constantia" pitchFamily="18" charset="0"/>
                <a:ea typeface="BatangChe" pitchFamily="49" charset="-127"/>
              </a:rPr>
              <a:t>»</a:t>
            </a:r>
          </a:p>
          <a:p>
            <a:pPr algn="ctr"/>
            <a:endParaRPr lang="ru-RU" sz="2800" b="1" dirty="0">
              <a:solidFill>
                <a:srgbClr val="000000"/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6744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0422" y="4687841"/>
            <a:ext cx="6235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  <a:p>
            <a:pPr algn="r"/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Выполнил</a:t>
            </a:r>
            <a:r>
              <a:rPr lang="ru-RU" sz="2000" dirty="0">
                <a:solidFill>
                  <a:srgbClr val="000000"/>
                </a:solidFill>
                <a:latin typeface="Constantia" pitchFamily="18" charset="0"/>
              </a:rPr>
              <a:t>: </a:t>
            </a:r>
            <a:r>
              <a:rPr lang="ru-RU" sz="2000" dirty="0" err="1" smtClean="0">
                <a:solidFill>
                  <a:srgbClr val="000000"/>
                </a:solidFill>
                <a:latin typeface="Constantia" pitchFamily="18" charset="0"/>
              </a:rPr>
              <a:t>Простов</a:t>
            </a:r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 Сергей, </a:t>
            </a:r>
            <a:r>
              <a:rPr lang="ru-RU" sz="2000" dirty="0">
                <a:solidFill>
                  <a:srgbClr val="000000"/>
                </a:solidFill>
                <a:latin typeface="Constantia" pitchFamily="18" charset="0"/>
              </a:rPr>
              <a:t>17 </a:t>
            </a:r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лет</a:t>
            </a:r>
          </a:p>
          <a:p>
            <a:pPr algn="r"/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Котов Самуил, 17 лет</a:t>
            </a:r>
            <a:endParaRPr lang="ru-RU" sz="2000" dirty="0">
              <a:solidFill>
                <a:srgbClr val="000000"/>
              </a:solidFill>
              <a:latin typeface="Constantia" pitchFamily="18" charset="0"/>
            </a:endParaRPr>
          </a:p>
          <a:p>
            <a:pPr algn="r"/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  Руководитель</a:t>
            </a:r>
            <a:r>
              <a:rPr lang="ru-RU" sz="2000" dirty="0">
                <a:solidFill>
                  <a:srgbClr val="000000"/>
                </a:solidFill>
                <a:latin typeface="Constantia" pitchFamily="18" charset="0"/>
              </a:rPr>
              <a:t>: Семыкина Анна Александровна</a:t>
            </a:r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,</a:t>
            </a:r>
            <a:endParaRPr lang="ru-RU" sz="2000" dirty="0" smtClean="0">
              <a:solidFill>
                <a:srgbClr val="0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1\Desktop\аня ассамблея\DSC_01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286124"/>
            <a:ext cx="3000364" cy="2000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428604"/>
            <a:ext cx="7000924" cy="571528"/>
          </a:xfrm>
        </p:spPr>
        <p:txBody>
          <a:bodyPr/>
          <a:lstStyle/>
          <a:p>
            <a:pPr algn="ctr"/>
            <a:r>
              <a:rPr lang="ru-RU" altLang="ru-RU" sz="3200" b="1" i="1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Исследовательская работа </a:t>
            </a:r>
            <a:br>
              <a:rPr lang="ru-RU" altLang="ru-RU" sz="3200" b="1" i="1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</a:br>
            <a:r>
              <a:rPr lang="ru-RU" altLang="ru-RU" sz="3200" b="1" i="1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и сбор информации</a:t>
            </a:r>
            <a:endParaRPr lang="en-US" altLang="ru-RU" sz="3200" b="1" i="1" dirty="0" smtClean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2976" y="1000108"/>
            <a:ext cx="7072362" cy="1571636"/>
          </a:xfrm>
        </p:spPr>
        <p:txBody>
          <a:bodyPr/>
          <a:lstStyle/>
          <a:p>
            <a:pPr marL="0" indent="0">
              <a:buNone/>
            </a:pPr>
            <a:endParaRPr lang="ru-RU" altLang="ko-KR" sz="1800" dirty="0" smtClean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marL="0" indent="0"/>
            <a:r>
              <a:rPr lang="ru-RU" altLang="ko-KR" sz="2000" dirty="0" smtClean="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 </a:t>
            </a:r>
            <a:r>
              <a:rPr lang="ru-RU" altLang="ko-KR" sz="2000" dirty="0" smtClean="0">
                <a:solidFill>
                  <a:srgbClr val="000000"/>
                </a:solidFill>
                <a:latin typeface="Constantia" pitchFamily="18" charset="0"/>
                <a:ea typeface="굴림" panose="020B0600000101010101" pitchFamily="34" charset="-127"/>
              </a:rPr>
              <a:t>«Мир профессий»</a:t>
            </a:r>
          </a:p>
          <a:p>
            <a:pPr marL="0" indent="0"/>
            <a:r>
              <a:rPr lang="ru-RU" altLang="ko-KR" sz="2000" dirty="0" smtClean="0">
                <a:solidFill>
                  <a:srgbClr val="000000"/>
                </a:solidFill>
                <a:latin typeface="Constantia" pitchFamily="18" charset="0"/>
                <a:ea typeface="굴림" panose="020B0600000101010101" pitchFamily="34" charset="-127"/>
              </a:rPr>
              <a:t>  Изучение отраслей экономики</a:t>
            </a:r>
          </a:p>
          <a:p>
            <a:pPr marL="0" indent="0"/>
            <a:r>
              <a:rPr lang="ru-RU" altLang="ko-KR" sz="2000" dirty="0" smtClean="0">
                <a:solidFill>
                  <a:srgbClr val="000000"/>
                </a:solidFill>
                <a:latin typeface="Constantia" pitchFamily="18" charset="0"/>
                <a:ea typeface="굴림" panose="020B0600000101010101" pitchFamily="34" charset="-127"/>
              </a:rPr>
              <a:t>  Актуальные и редкие профессии</a:t>
            </a:r>
          </a:p>
          <a:p>
            <a:pPr marL="0" indent="0"/>
            <a:r>
              <a:rPr lang="ru-RU" altLang="ko-KR" sz="2000" dirty="0" smtClean="0">
                <a:solidFill>
                  <a:srgbClr val="000000"/>
                </a:solidFill>
                <a:latin typeface="Constantia" pitchFamily="18" charset="0"/>
                <a:ea typeface="굴림" panose="020B0600000101010101" pitchFamily="34" charset="-127"/>
              </a:rPr>
              <a:t>«Как выбирать профессию и учебное заведение»</a:t>
            </a:r>
          </a:p>
          <a:p>
            <a:pPr marL="0" indent="0"/>
            <a:r>
              <a:rPr lang="ru-RU" altLang="ko-KR" sz="2000" dirty="0" smtClean="0">
                <a:solidFill>
                  <a:srgbClr val="000000"/>
                </a:solidFill>
                <a:latin typeface="Constantia" pitchFamily="18" charset="0"/>
                <a:ea typeface="굴림" panose="020B0600000101010101" pitchFamily="34" charset="-127"/>
              </a:rPr>
              <a:t>«Куда мне обращаться, если я хочу работать….?»</a:t>
            </a:r>
            <a:endParaRPr lang="en-US" altLang="ko-KR" sz="2000" dirty="0" smtClean="0">
              <a:solidFill>
                <a:srgbClr val="000000"/>
              </a:solidFill>
              <a:latin typeface="Constantia" pitchFamily="18" charset="0"/>
              <a:ea typeface="굴림" panose="020B0600000101010101" pitchFamily="34" charset="-127"/>
            </a:endParaRPr>
          </a:p>
          <a:p>
            <a:pPr eaLnBrk="1" hangingPunct="1">
              <a:lnSpc>
                <a:spcPct val="80000"/>
              </a:lnSpc>
            </a:pPr>
            <a:endParaRPr lang="en-US" altLang="ru-RU" sz="1800" dirty="0" smtClean="0">
              <a:solidFill>
                <a:srgbClr val="4D4D4D"/>
              </a:solidFill>
            </a:endParaRPr>
          </a:p>
        </p:txBody>
      </p:sp>
      <p:pic>
        <p:nvPicPr>
          <p:cNvPr id="8" name="Picture 2" descr="C:\Users\1\Desktop\аня ассамблея\DSC_01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4429132"/>
            <a:ext cx="3300402" cy="2200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286744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18" y="3429000"/>
            <a:ext cx="3536180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8286744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25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116" y="1196752"/>
            <a:ext cx="7315200" cy="419100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292929"/>
                </a:solidFill>
                <a:latin typeface="Constantia" pitchFamily="18" charset="0"/>
              </a:rPr>
              <a:t>Профориентационные экскурсии</a:t>
            </a:r>
          </a:p>
          <a:p>
            <a:pPr marL="0" indent="0">
              <a:buNone/>
            </a:pPr>
            <a:endParaRPr lang="ru-RU" sz="1400" dirty="0" smtClean="0">
              <a:solidFill>
                <a:srgbClr val="292929"/>
              </a:solidFill>
              <a:latin typeface="Constantia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292929"/>
                </a:solidFill>
                <a:latin typeface="Constantia" pitchFamily="18" charset="0"/>
              </a:rPr>
              <a:t>Экскурсии на предприятия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292929"/>
                </a:solidFill>
                <a:latin typeface="Constantia" pitchFamily="18" charset="0"/>
              </a:rPr>
              <a:t>Виртуальные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292929"/>
                </a:solidFill>
                <a:latin typeface="Constantia" pitchFamily="18" charset="0"/>
              </a:rPr>
              <a:t> экскурсии</a:t>
            </a:r>
            <a:endParaRPr lang="en-US" sz="2800" dirty="0" smtClean="0">
              <a:solidFill>
                <a:srgbClr val="292929"/>
              </a:solidFill>
              <a:latin typeface="Constantia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292929"/>
                </a:solidFill>
                <a:latin typeface="Constantia" pitchFamily="18" charset="0"/>
              </a:rPr>
              <a:t>Практические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292929"/>
                </a:solidFill>
                <a:latin typeface="Constantia" pitchFamily="18" charset="0"/>
              </a:rPr>
              <a:t> занятия</a:t>
            </a:r>
            <a:endParaRPr lang="ru-RU" dirty="0">
              <a:solidFill>
                <a:srgbClr val="292929"/>
              </a:solidFill>
              <a:latin typeface="Constant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9" t="26880" r="29441" b="22720"/>
          <a:stretch/>
        </p:blipFill>
        <p:spPr>
          <a:xfrm>
            <a:off x="777508" y="2187288"/>
            <a:ext cx="378863" cy="4735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160" y="2845242"/>
            <a:ext cx="398956" cy="5022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34" y="2714620"/>
            <a:ext cx="4714908" cy="35361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2" t="13542" r="17839" b="10625"/>
          <a:stretch/>
        </p:blipFill>
        <p:spPr>
          <a:xfrm>
            <a:off x="24273" y="5617594"/>
            <a:ext cx="1277891" cy="12404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95" y="4006248"/>
            <a:ext cx="378351" cy="47627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86744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92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428604"/>
            <a:ext cx="6643734" cy="357190"/>
          </a:xfrm>
        </p:spPr>
        <p:txBody>
          <a:bodyPr/>
          <a:lstStyle/>
          <a:p>
            <a:pPr algn="r"/>
            <a:r>
              <a:rPr lang="ru-RU" sz="2800" b="1" dirty="0" smtClean="0">
                <a:solidFill>
                  <a:srgbClr val="292929"/>
                </a:solidFill>
                <a:latin typeface="Times New Roman" pitchFamily="18" charset="0"/>
                <a:cs typeface="Times New Roman" pitchFamily="18" charset="0"/>
              </a:rPr>
              <a:t>Строительная компания «Адыгпромстрой</a:t>
            </a:r>
            <a:r>
              <a:rPr lang="ru-RU" sz="4000" b="1" dirty="0" smtClean="0">
                <a:solidFill>
                  <a:srgbClr val="292929"/>
                </a:solidFill>
              </a:rPr>
              <a:t>»</a:t>
            </a:r>
            <a:endParaRPr lang="ru-RU" sz="4000" b="1" dirty="0">
              <a:solidFill>
                <a:srgbClr val="292929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06" y="541097"/>
            <a:ext cx="4312260" cy="2874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1214422"/>
            <a:ext cx="3964809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350043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«Транспортный парк Майкопского СУВУ»</a:t>
            </a:r>
            <a:endParaRPr lang="ru-RU" dirty="0"/>
          </a:p>
        </p:txBody>
      </p:sp>
      <p:pic>
        <p:nvPicPr>
          <p:cNvPr id="8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596" y="4000504"/>
            <a:ext cx="3864832" cy="2574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4225785"/>
            <a:ext cx="3714776" cy="24740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8001024" y="635795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8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11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0"/>
            <a:ext cx="5357850" cy="785818"/>
          </a:xfrm>
        </p:spPr>
        <p:txBody>
          <a:bodyPr/>
          <a:lstStyle/>
          <a:p>
            <a:pPr algn="r"/>
            <a:r>
              <a:rPr lang="ru-RU" sz="2400" b="1" spc="100" dirty="0" smtClean="0">
                <a:solidFill>
                  <a:srgbClr val="292929"/>
                </a:solidFill>
              </a:rPr>
              <a:t>Мебельная фабрика «Дружба</a:t>
            </a:r>
            <a:r>
              <a:rPr lang="ru-RU" sz="3200" b="1" spc="100" dirty="0" smtClean="0">
                <a:solidFill>
                  <a:srgbClr val="292929"/>
                </a:solidFill>
              </a:rPr>
              <a:t>»</a:t>
            </a:r>
            <a:endParaRPr lang="ru-RU" sz="3200" b="1" spc="100" dirty="0">
              <a:solidFill>
                <a:srgbClr val="292929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2" y="857232"/>
            <a:ext cx="3621175" cy="24141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928670"/>
            <a:ext cx="3821554" cy="2547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44" y="357187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292929"/>
                </a:solidFill>
              </a:rPr>
              <a:t>«Майкопский машиностроительный завод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0" y="3714752"/>
            <a:ext cx="3604167" cy="2402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Объект 6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4357694"/>
            <a:ext cx="3429024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8286744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34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214290"/>
            <a:ext cx="3786214" cy="571504"/>
          </a:xfrm>
        </p:spPr>
        <p:txBody>
          <a:bodyPr/>
          <a:lstStyle/>
          <a:p>
            <a:pPr algn="r"/>
            <a:r>
              <a:rPr lang="ru-RU" sz="3200" b="1" dirty="0" smtClean="0">
                <a:solidFill>
                  <a:srgbClr val="292929"/>
                </a:solidFill>
              </a:rPr>
              <a:t>«Колхоз Ленина</a:t>
            </a:r>
            <a:r>
              <a:rPr lang="ru-RU" b="1" dirty="0" smtClean="0">
                <a:solidFill>
                  <a:srgbClr val="292929"/>
                </a:solidFill>
              </a:rPr>
              <a:t>»</a:t>
            </a:r>
            <a:endParaRPr lang="ru-RU" b="1" dirty="0">
              <a:solidFill>
                <a:srgbClr val="292929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2" y="1000108"/>
            <a:ext cx="3642197" cy="2428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28" y="1142984"/>
            <a:ext cx="3643338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3643314"/>
            <a:ext cx="407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292929"/>
                </a:solidFill>
                <a:latin typeface="+mj-lt"/>
              </a:rPr>
              <a:t>«</a:t>
            </a:r>
            <a:r>
              <a:rPr lang="ru-RU" sz="3200" b="1" dirty="0" err="1" smtClean="0">
                <a:solidFill>
                  <a:srgbClr val="292929"/>
                </a:solidFill>
                <a:latin typeface="+mj-lt"/>
              </a:rPr>
              <a:t>Южгазстрой</a:t>
            </a:r>
            <a:r>
              <a:rPr lang="ru-RU" sz="3200" b="1" dirty="0" smtClean="0">
                <a:solidFill>
                  <a:srgbClr val="292929"/>
                </a:solidFill>
                <a:latin typeface="+mj-lt"/>
              </a:rPr>
              <a:t>»</a:t>
            </a:r>
            <a:endParaRPr lang="ru-RU" sz="3200" dirty="0">
              <a:latin typeface="+mj-lt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29190" y="3857628"/>
            <a:ext cx="3534662" cy="23564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4357694"/>
            <a:ext cx="3429025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8143900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78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496944" cy="715962"/>
          </a:xfrm>
        </p:spPr>
        <p:txBody>
          <a:bodyPr/>
          <a:lstStyle/>
          <a:p>
            <a:pPr algn="r"/>
            <a:r>
              <a:rPr lang="ru-RU" sz="2800" b="1" dirty="0" smtClean="0">
                <a:solidFill>
                  <a:srgbClr val="292929"/>
                </a:solidFill>
              </a:rPr>
              <a:t>Виртуальные экскурсии на</a:t>
            </a:r>
            <a:br>
              <a:rPr lang="ru-RU" sz="2800" b="1" dirty="0" smtClean="0">
                <a:solidFill>
                  <a:srgbClr val="292929"/>
                </a:solidFill>
              </a:rPr>
            </a:br>
            <a:r>
              <a:rPr lang="ru-RU" sz="2800" b="1" dirty="0" smtClean="0">
                <a:solidFill>
                  <a:srgbClr val="292929"/>
                </a:solidFill>
              </a:rPr>
              <a:t>«Магнитогорский металлургический комбинат»</a:t>
            </a:r>
            <a:br>
              <a:rPr lang="ru-RU" sz="2800" b="1" dirty="0" smtClean="0">
                <a:solidFill>
                  <a:srgbClr val="292929"/>
                </a:solidFill>
              </a:rPr>
            </a:br>
            <a:r>
              <a:rPr lang="ru-RU" sz="2800" b="1" dirty="0" smtClean="0">
                <a:solidFill>
                  <a:srgbClr val="292929"/>
                </a:solidFill>
              </a:rPr>
              <a:t>«Мясницкий ряд» </a:t>
            </a:r>
            <a:endParaRPr lang="ru-RU" sz="2800" b="1" dirty="0">
              <a:solidFill>
                <a:srgbClr val="292929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75" y="2636912"/>
            <a:ext cx="4320479" cy="28803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28" y="2214554"/>
            <a:ext cx="3182054" cy="20717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1"/>
          <a:stretch/>
        </p:blipFill>
        <p:spPr>
          <a:xfrm>
            <a:off x="5000628" y="4429132"/>
            <a:ext cx="3198707" cy="1932135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952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001024" y="635795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91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30969" y="136546"/>
            <a:ext cx="7079704" cy="1141115"/>
          </a:xfrm>
        </p:spPr>
        <p:txBody>
          <a:bodyPr/>
          <a:lstStyle/>
          <a:p>
            <a:pPr algn="r"/>
            <a:r>
              <a:rPr lang="ru-RU" altLang="ko-KR" sz="2400" b="1" dirty="0" smtClean="0">
                <a:solidFill>
                  <a:srgbClr val="292929"/>
                </a:solidFill>
                <a:latin typeface="Constantia" pitchFamily="18" charset="0"/>
                <a:ea typeface="굴림" panose="020B0600000101010101" pitchFamily="34" charset="-127"/>
              </a:rPr>
              <a:t>Общеучилищное мероприятие</a:t>
            </a:r>
            <a:br>
              <a:rPr lang="ru-RU" altLang="ko-KR" sz="2400" b="1" dirty="0" smtClean="0">
                <a:solidFill>
                  <a:srgbClr val="292929"/>
                </a:solidFill>
                <a:latin typeface="Constantia" pitchFamily="18" charset="0"/>
                <a:ea typeface="굴림" panose="020B0600000101010101" pitchFamily="34" charset="-127"/>
              </a:rPr>
            </a:br>
            <a:r>
              <a:rPr lang="ru-RU" altLang="ko-KR" sz="2400" b="1" dirty="0" smtClean="0">
                <a:solidFill>
                  <a:srgbClr val="292929"/>
                </a:solidFill>
                <a:latin typeface="Constantia" pitchFamily="18" charset="0"/>
                <a:ea typeface="굴림" panose="020B0600000101010101" pitchFamily="34" charset="-127"/>
              </a:rPr>
              <a:t>«Я будущий»</a:t>
            </a:r>
            <a:r>
              <a:rPr lang="ru-RU" altLang="ko-KR" sz="2400" dirty="0" smtClean="0">
                <a:solidFill>
                  <a:srgbClr val="4D4D4D"/>
                </a:solidFill>
                <a:latin typeface="Constantia" pitchFamily="18" charset="0"/>
                <a:ea typeface="굴림" panose="020B0600000101010101" pitchFamily="34" charset="-127"/>
              </a:rPr>
              <a:t/>
            </a:r>
            <a:br>
              <a:rPr lang="ru-RU" altLang="ko-KR" sz="2400" dirty="0" smtClean="0">
                <a:solidFill>
                  <a:srgbClr val="4D4D4D"/>
                </a:solidFill>
                <a:latin typeface="Constantia" pitchFamily="18" charset="0"/>
                <a:ea typeface="굴림" panose="020B0600000101010101" pitchFamily="34" charset="-127"/>
              </a:rPr>
            </a:br>
            <a:endParaRPr lang="en-US" altLang="ru-RU" sz="2400" dirty="0" smtClean="0">
              <a:solidFill>
                <a:srgbClr val="4D4D4D"/>
              </a:solidFill>
              <a:latin typeface="Constantia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56532" y="1277661"/>
            <a:ext cx="6934200" cy="295076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ko-KR" sz="1800" dirty="0" smtClean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eaLnBrk="1" hangingPunct="1">
              <a:lnSpc>
                <a:spcPct val="80000"/>
              </a:lnSpc>
            </a:pPr>
            <a:endParaRPr lang="en-US" altLang="ko-KR" sz="1800" dirty="0" smtClean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eaLnBrk="1" hangingPunct="1">
              <a:lnSpc>
                <a:spcPct val="80000"/>
              </a:lnSpc>
            </a:pPr>
            <a:endParaRPr lang="en-US" altLang="ru-RU" sz="1800" dirty="0" smtClean="0">
              <a:solidFill>
                <a:srgbClr val="4D4D4D"/>
              </a:solidFill>
            </a:endParaRPr>
          </a:p>
        </p:txBody>
      </p:sp>
      <p:pic>
        <p:nvPicPr>
          <p:cNvPr id="1026" name="Picture 2" descr="\\192.168.1.158\майкопское суву\СПР\Куртамыш 2019\Фото кружок\DSC_09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071942"/>
            <a:ext cx="3571900" cy="2381267"/>
          </a:xfrm>
          <a:prstGeom prst="rect">
            <a:avLst/>
          </a:prstGeom>
          <a:noFill/>
        </p:spPr>
      </p:pic>
      <p:pic>
        <p:nvPicPr>
          <p:cNvPr id="11" name="Picture 2" descr="\\ElenaV-ПК\Социальные педагоги\ГРАНТ\Фонд Гордеевой\Фотоотчет 1 период\6. Программа Выбор профессии-выбор будущего\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96939" y="994904"/>
            <a:ext cx="3714776" cy="278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C:\Users\1\Desktop\ПРОЕКТЫ\ПРОЕКТ Выбор профессии 15 г\фото проекта 2\IMG_438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3857628"/>
            <a:ext cx="4225133" cy="2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C:\Users\1\Desktop\ПРОЕКТЫ\ПРОЕКТ Выбор профессии 15 г\фото проекта 2\DSCN29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1071546"/>
            <a:ext cx="3524274" cy="264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001024" y="635795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13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47870" y="280563"/>
            <a:ext cx="7872442" cy="156212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0000"/>
                </a:solidFill>
                <a:latin typeface="Constantia" pitchFamily="18" charset="0"/>
              </a:rPr>
              <a:t>Составление профессионального маршрута (Дорожной карты) выпускника</a:t>
            </a:r>
            <a:endParaRPr lang="ru-RU" sz="3200" dirty="0">
              <a:solidFill>
                <a:srgbClr val="000000"/>
              </a:solidFill>
              <a:latin typeface="Constantia" pitchFamily="18" charset="0"/>
            </a:endParaRPr>
          </a:p>
        </p:txBody>
      </p:sp>
      <p:pic>
        <p:nvPicPr>
          <p:cNvPr id="5" name="Picture 3" descr="C:\Users\1\Desktop\аня ассамблея\DSC_01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57224" y="4071942"/>
            <a:ext cx="3581400" cy="2386515"/>
          </a:xfrm>
          <a:prstGeom prst="rect">
            <a:avLst/>
          </a:prstGeom>
          <a:noFill/>
        </p:spPr>
      </p:pic>
      <p:pic>
        <p:nvPicPr>
          <p:cNvPr id="7" name="Picture 2" descr="C:\Users\1\Desktop\аня ассамблея\DSC_01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866501"/>
            <a:ext cx="3272436" cy="218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001024" y="635795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83811"/>
            <a:ext cx="2661798" cy="460419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571480"/>
            <a:ext cx="6715172" cy="64294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/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chemeClr val="bg2"/>
                </a:solidFill>
                <a:latin typeface="Comic Sans MS" pitchFamily="66" charset="0"/>
              </a:rPr>
              <a:t>  </a:t>
            </a:r>
            <a:r>
              <a:rPr lang="ru-RU" dirty="0" smtClean="0">
                <a:solidFill>
                  <a:schemeClr val="bg2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>Самуил решил стать </a:t>
            </a: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>трактористом</a:t>
            </a: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>.</a:t>
            </a:r>
            <a:b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</a:b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> И теперь </a:t>
            </a: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>он точно знает, </a:t>
            </a: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>что </a:t>
            </a: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>ему</a:t>
            </a: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/>
            </a:r>
            <a:b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</a:b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>                            для этого нужно</a:t>
            </a:r>
            <a:r>
              <a:rPr lang="ru-RU" sz="3600" dirty="0" smtClean="0">
                <a:solidFill>
                  <a:schemeClr val="bg2"/>
                </a:solidFill>
                <a:latin typeface="Comic Sans MS" pitchFamily="66" charset="0"/>
              </a:rPr>
              <a:t>.</a:t>
            </a:r>
            <a:endParaRPr lang="ru-RU" dirty="0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24" y="635795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45a1b678-54ee-49ec-bab4-e337be4b080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2428892" cy="3245283"/>
          </a:xfrm>
          <a:prstGeom prst="rect">
            <a:avLst/>
          </a:prstGeom>
          <a:noFill/>
        </p:spPr>
      </p:pic>
      <p:pic>
        <p:nvPicPr>
          <p:cNvPr id="1027" name="Picture 3" descr="C:\Users\1\Desktop\ed7d5196-94a8-4e25-be4f-38673d4322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2571744"/>
            <a:ext cx="2660731" cy="3555048"/>
          </a:xfrm>
          <a:prstGeom prst="rect">
            <a:avLst/>
          </a:prstGeom>
          <a:noFill/>
        </p:spPr>
      </p:pic>
      <p:pic>
        <p:nvPicPr>
          <p:cNvPr id="1028" name="Picture 4" descr="C:\Users\1\Desktop\f66ca8d9-2b82-46b3-9017-a31dc07c48e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714488"/>
            <a:ext cx="3071834" cy="4104330"/>
          </a:xfrm>
          <a:prstGeom prst="rect">
            <a:avLst/>
          </a:prstGeom>
          <a:noFill/>
        </p:spPr>
      </p:pic>
      <p:pic>
        <p:nvPicPr>
          <p:cNvPr id="1029" name="Picture 5" descr="C:\Users\1\Desktop\e8c53891-85c4-4618-acae-a7aebe8f37b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143248"/>
            <a:ext cx="2459458" cy="3286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162" y="-107008"/>
            <a:ext cx="8659388" cy="64294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/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chemeClr val="bg2"/>
                </a:solidFill>
                <a:latin typeface="Comic Sans MS" pitchFamily="66" charset="0"/>
              </a:rPr>
              <a:t>  </a:t>
            </a:r>
            <a:r>
              <a:rPr lang="ru-RU" dirty="0" smtClean="0">
                <a:solidFill>
                  <a:schemeClr val="bg2"/>
                </a:solidFill>
                <a:latin typeface="Comic Sans MS" pitchFamily="66" charset="0"/>
              </a:rPr>
              <a:t> </a:t>
            </a:r>
            <a:br>
              <a:rPr lang="ru-RU" dirty="0" smtClean="0">
                <a:solidFill>
                  <a:schemeClr val="bg2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bg2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>А я точно решил что хочу стать строителем !</a:t>
            </a: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/>
            </a:r>
            <a:b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</a:br>
            <a:r>
              <a:rPr lang="ru-RU" sz="2800" dirty="0" smtClean="0">
                <a:solidFill>
                  <a:schemeClr val="bg2"/>
                </a:solidFill>
                <a:latin typeface="Constantia" pitchFamily="18" charset="0"/>
              </a:rPr>
              <a:t> </a:t>
            </a:r>
            <a:endParaRPr lang="ru-RU" dirty="0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24" y="635795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707" y="700689"/>
            <a:ext cx="4101341" cy="5004876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71" y="847545"/>
            <a:ext cx="4441891" cy="2682697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3262" y="5870320"/>
            <a:ext cx="4258786" cy="9876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71" y="3573017"/>
            <a:ext cx="4441891" cy="315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314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562798" cy="5504656"/>
          </a:xfrm>
        </p:spPr>
      </p:pic>
    </p:spTree>
    <p:extLst>
      <p:ext uri="{BB962C8B-B14F-4D97-AF65-F5344CB8AC3E}">
        <p14:creationId xmlns:p14="http://schemas.microsoft.com/office/powerpoint/2010/main" val="1066429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7715304" cy="10001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Comic Sans MS" pitchFamily="66" charset="0"/>
                <a:ea typeface="Arial Unicode MS" pitchFamily="34" charset="-128"/>
                <a:cs typeface="Vijaya" pitchFamily="34" charset="0"/>
              </a:rPr>
              <a:t>Все профессии нужны – </a:t>
            </a:r>
            <a:br>
              <a:rPr lang="ru-RU" dirty="0" smtClean="0">
                <a:solidFill>
                  <a:srgbClr val="000000"/>
                </a:solidFill>
                <a:latin typeface="Comic Sans MS" pitchFamily="66" charset="0"/>
                <a:ea typeface="Arial Unicode MS" pitchFamily="34" charset="-128"/>
                <a:cs typeface="Vijaya" pitchFamily="34" charset="0"/>
              </a:rPr>
            </a:br>
            <a:r>
              <a:rPr lang="ru-RU" dirty="0" smtClean="0">
                <a:solidFill>
                  <a:srgbClr val="000000"/>
                </a:solidFill>
                <a:latin typeface="Comic Sans MS" pitchFamily="66" charset="0"/>
                <a:ea typeface="Arial Unicode MS" pitchFamily="34" charset="-128"/>
                <a:cs typeface="Vijaya" pitchFamily="34" charset="0"/>
              </a:rPr>
              <a:t>все профессии важны !</a:t>
            </a:r>
            <a:endParaRPr lang="ru-RU" dirty="0">
              <a:solidFill>
                <a:srgbClr val="000000"/>
              </a:solidFill>
              <a:latin typeface="Comic Sans MS" pitchFamily="66" charset="0"/>
              <a:ea typeface="Arial Unicode MS" pitchFamily="34" charset="-128"/>
              <a:cs typeface="Vijaya" pitchFamily="34" charset="0"/>
            </a:endParaRPr>
          </a:p>
        </p:txBody>
      </p:sp>
      <p:pic>
        <p:nvPicPr>
          <p:cNvPr id="2050" name="Picture 2" descr="\\192.168.1.158\майкопское суву\СПР\Куртамыш 2019\Фото кружок\DSC_11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66863"/>
            <a:ext cx="7215238" cy="48101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286744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328" y="116632"/>
            <a:ext cx="6048672" cy="186553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8781484" cy="4939585"/>
          </a:xfrm>
        </p:spPr>
      </p:pic>
    </p:spTree>
    <p:extLst>
      <p:ext uri="{BB962C8B-B14F-4D97-AF65-F5344CB8AC3E}">
        <p14:creationId xmlns:p14="http://schemas.microsoft.com/office/powerpoint/2010/main" val="3706789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171"/>
            <a:ext cx="4882344" cy="32548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85772"/>
            <a:ext cx="3619457" cy="64345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73016"/>
            <a:ext cx="4882344" cy="325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81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10" y="260648"/>
            <a:ext cx="4326190" cy="324464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32116"/>
            <a:ext cx="4364231" cy="32731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725" y="3644191"/>
            <a:ext cx="4423444" cy="29531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10" y="3606291"/>
            <a:ext cx="4326190" cy="324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56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4362" y="404664"/>
            <a:ext cx="7315200" cy="7159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«Я будущий»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724" y="1196752"/>
            <a:ext cx="7315200" cy="5486400"/>
          </a:xfrm>
        </p:spPr>
      </p:pic>
    </p:spTree>
    <p:extLst>
      <p:ext uri="{BB962C8B-B14F-4D97-AF65-F5344CB8AC3E}">
        <p14:creationId xmlns:p14="http://schemas.microsoft.com/office/powerpoint/2010/main" val="4161867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42910" y="928670"/>
            <a:ext cx="7929618" cy="5214974"/>
          </a:xfrm>
        </p:spPr>
        <p:txBody>
          <a:bodyPr/>
          <a:lstStyle/>
          <a:p>
            <a:endParaRPr lang="ru-RU" sz="1800" b="1" dirty="0" smtClean="0"/>
          </a:p>
          <a:p>
            <a:r>
              <a:rPr lang="ru-RU" sz="2000" b="1" dirty="0" smtClean="0">
                <a:solidFill>
                  <a:srgbClr val="000000"/>
                </a:solidFill>
                <a:latin typeface="Constantia" pitchFamily="18" charset="0"/>
              </a:rPr>
              <a:t>Цель проекта:</a:t>
            </a:r>
            <a:endParaRPr lang="ru-RU" sz="2000" dirty="0" smtClean="0">
              <a:solidFill>
                <a:srgbClr val="000000"/>
              </a:solidFill>
              <a:latin typeface="Constantia" pitchFamily="18" charset="0"/>
            </a:endParaRPr>
          </a:p>
          <a:p>
            <a:pPr lvl="0"/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сформировать конкретные личностно-ориентированные представления о мире профессий, востребованных на рынке труда на период профессионального самоопределения и поиска работы.</a:t>
            </a:r>
            <a:endParaRPr lang="ru-RU" sz="2000" b="1" dirty="0" smtClean="0">
              <a:solidFill>
                <a:srgbClr val="000000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Constantia" pitchFamily="18" charset="0"/>
              </a:rPr>
              <a:t>Задачи</a:t>
            </a:r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:</a:t>
            </a:r>
          </a:p>
          <a:p>
            <a:pPr lvl="0"/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Получить начальные представления о разнообразии мира профессий, о делении профессий на востребованные и невостребованные.</a:t>
            </a:r>
          </a:p>
          <a:p>
            <a:pPr lvl="0"/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Познакомиться с профессиями различных направлений экономики России.</a:t>
            </a:r>
          </a:p>
          <a:p>
            <a:pPr lvl="0"/>
            <a:r>
              <a:rPr lang="ru-RU" sz="2000" dirty="0" smtClean="0">
                <a:solidFill>
                  <a:srgbClr val="000000"/>
                </a:solidFill>
                <a:latin typeface="Constantia" pitchFamily="18" charset="0"/>
              </a:rPr>
              <a:t>Познакомиться с востребованными, новыми и редкими профессиями, охарактеризовать предмет труда ряда профессий.</a:t>
            </a:r>
          </a:p>
          <a:p>
            <a:pPr marL="0" indent="0" algn="r">
              <a:buNone/>
            </a:pPr>
            <a:r>
              <a:rPr lang="ru-RU" sz="1800" dirty="0" smtClean="0">
                <a:solidFill>
                  <a:srgbClr val="000000"/>
                </a:solidFill>
                <a:latin typeface="Constantia" pitchFamily="18" charset="0"/>
              </a:rPr>
              <a:t>.</a:t>
            </a:r>
            <a:r>
              <a:rPr lang="ru-RU" sz="1800" dirty="0" smtClean="0">
                <a:solidFill>
                  <a:srgbClr val="000000"/>
                </a:solidFill>
              </a:rPr>
              <a:t> </a:t>
            </a:r>
            <a:endParaRPr lang="ru-RU" sz="1800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43900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8794" y="285728"/>
            <a:ext cx="6858048" cy="5857916"/>
          </a:xfrm>
        </p:spPr>
        <p:txBody>
          <a:bodyPr/>
          <a:lstStyle/>
          <a:p>
            <a:r>
              <a:rPr lang="ru-RU" sz="1800" b="1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Настоящий проект состоит из несколько этапов: </a:t>
            </a:r>
            <a:endParaRPr lang="ru-RU" sz="1800" dirty="0" smtClean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I этап. Подготовительный, организационно-ознакомительный</a:t>
            </a:r>
            <a:r>
              <a:rPr lang="ru-RU" sz="1800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:</a:t>
            </a:r>
          </a:p>
          <a:p>
            <a:r>
              <a:rPr lang="ru-RU" sz="1800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Представление краткой информации о данном проекте-инициатив.</a:t>
            </a:r>
          </a:p>
          <a:p>
            <a:r>
              <a:rPr lang="ru-RU" sz="1800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Постановка задач и распределение обязанностей внутри инициативной группы обучающихся.</a:t>
            </a:r>
          </a:p>
          <a:p>
            <a:r>
              <a:rPr lang="ru-RU" sz="1800" b="1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II этап. Реализация проекта:</a:t>
            </a:r>
            <a:endParaRPr lang="ru-RU" sz="1800" dirty="0" smtClean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Исследовательская работа и сбор информации по решению поставленных задач: </a:t>
            </a:r>
          </a:p>
          <a:p>
            <a:pPr lvl="0"/>
            <a:r>
              <a:rPr lang="ru-RU" sz="1800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- мир востребованных профессий в Российской Федерации, </a:t>
            </a:r>
          </a:p>
          <a:p>
            <a:pPr lvl="0"/>
            <a:r>
              <a:rPr lang="ru-RU" sz="1800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- изучение отраслей экономики.</a:t>
            </a:r>
          </a:p>
          <a:p>
            <a:pPr lvl="0"/>
            <a:r>
              <a:rPr lang="ru-RU" sz="1800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- актуальные профессии;</a:t>
            </a:r>
          </a:p>
          <a:p>
            <a:pPr lvl="0"/>
            <a:r>
              <a:rPr lang="ru-RU" sz="1800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- редкие профессии. </a:t>
            </a:r>
          </a:p>
          <a:p>
            <a:r>
              <a:rPr lang="ru-RU" sz="1800" b="1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I</a:t>
            </a:r>
            <a:r>
              <a:rPr lang="en-US" sz="1800" b="1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II</a:t>
            </a:r>
            <a:r>
              <a:rPr lang="ru-RU" sz="1800" b="1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 этап Оформление результатов проектной деятельности:</a:t>
            </a:r>
            <a:endParaRPr lang="ru-RU" sz="1800" dirty="0" smtClean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Оформление результатов (презентации, подготовка выступления, анализ результатов и т.д.), составление дорожной карты.</a:t>
            </a:r>
          </a:p>
          <a:p>
            <a:r>
              <a:rPr lang="ru-RU" sz="1800" dirty="0" smtClean="0">
                <a:latin typeface="Constantia" pitchFamily="18" charset="0"/>
              </a:rPr>
              <a:t> </a:t>
            </a:r>
          </a:p>
          <a:p>
            <a:pPr>
              <a:lnSpc>
                <a:spcPct val="80000"/>
              </a:lnSpc>
            </a:pPr>
            <a:endParaRPr lang="ru-RU" altLang="ko-KR" sz="1800" dirty="0" smtClean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eaLnBrk="1" hangingPunct="1">
              <a:lnSpc>
                <a:spcPct val="80000"/>
              </a:lnSpc>
            </a:pPr>
            <a:endParaRPr lang="en-US" altLang="ko-KR" sz="1800" dirty="0" smtClean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eaLnBrk="1" hangingPunct="1">
              <a:lnSpc>
                <a:spcPct val="80000"/>
              </a:lnSpc>
            </a:pPr>
            <a:endParaRPr lang="en-US" altLang="ko-KR" sz="1800" dirty="0" smtClean="0">
              <a:solidFill>
                <a:srgbClr val="4D4D4D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  <a:p>
            <a:pPr eaLnBrk="1" hangingPunct="1">
              <a:lnSpc>
                <a:spcPct val="80000"/>
              </a:lnSpc>
            </a:pPr>
            <a:endParaRPr lang="en-US" altLang="ru-RU" sz="1800" dirty="0" smtClean="0">
              <a:solidFill>
                <a:srgbClr val="4D4D4D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3357562"/>
            <a:ext cx="1714480" cy="12099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946" y="1714488"/>
            <a:ext cx="1161054" cy="9286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86744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785794"/>
            <a:ext cx="7315200" cy="715962"/>
          </a:xfrm>
        </p:spPr>
        <p:txBody>
          <a:bodyPr/>
          <a:lstStyle/>
          <a:p>
            <a:r>
              <a:rPr lang="ru-RU" dirty="0" smtClean="0">
                <a:solidFill>
                  <a:srgbClr val="000000"/>
                </a:solidFill>
                <a:latin typeface="Constantia" pitchFamily="18" charset="0"/>
              </a:rPr>
              <a:t>Рабочая группа проекта</a:t>
            </a:r>
            <a:endParaRPr lang="ru-RU" dirty="0">
              <a:solidFill>
                <a:srgbClr val="000000"/>
              </a:solidFill>
              <a:latin typeface="Constantia" pitchFamily="18" charset="0"/>
            </a:endParaRPr>
          </a:p>
        </p:txBody>
      </p:sp>
      <p:pic>
        <p:nvPicPr>
          <p:cNvPr id="4099" name="Picture 3" descr="\\ElenaV-ПК\Социальные педагоги\ГРАНТ\Фонд Гордеевой\Фотоотчет 1 период\6. Программа Выбор профессии-выбор будущего\Проведение индивидуальных бесед\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4000506" cy="266700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071934" y="1714488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onstantia" pitchFamily="18" charset="0"/>
              </a:rPr>
              <a:t>Постановка целей и задач </a:t>
            </a:r>
            <a:r>
              <a:rPr lang="ru-RU" dirty="0" err="1" smtClean="0">
                <a:solidFill>
                  <a:srgbClr val="000000"/>
                </a:solidFill>
                <a:latin typeface="Constantia" pitchFamily="18" charset="0"/>
              </a:rPr>
              <a:t>проекта-инициатив</a:t>
            </a:r>
            <a:r>
              <a:rPr lang="ru-RU" dirty="0" smtClean="0">
                <a:solidFill>
                  <a:srgbClr val="000000"/>
                </a:solidFill>
                <a:latin typeface="Constantia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Constantia" pitchFamily="18" charset="0"/>
              </a:rPr>
              <a:t>Распределение обязанностей</a:t>
            </a:r>
            <a:endParaRPr lang="ru-RU" dirty="0">
              <a:solidFill>
                <a:srgbClr val="000000"/>
              </a:solidFill>
              <a:latin typeface="Constantia" pitchFamily="18" charset="0"/>
            </a:endParaRPr>
          </a:p>
        </p:txBody>
      </p:sp>
      <p:pic>
        <p:nvPicPr>
          <p:cNvPr id="6" name="Picture 2" descr="C:\Users\1\Desktop\аня ассамблея\DSC_01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000372"/>
            <a:ext cx="48006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86744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836712"/>
            <a:ext cx="7315200" cy="715962"/>
          </a:xfrm>
        </p:spPr>
        <p:txBody>
          <a:bodyPr/>
          <a:lstStyle/>
          <a:p>
            <a:pPr algn="r"/>
            <a:r>
              <a:rPr lang="ru-RU" sz="3200" b="1" dirty="0" smtClean="0">
                <a:solidFill>
                  <a:srgbClr val="292929"/>
                </a:solidFill>
                <a:latin typeface="Constantia" pitchFamily="18" charset="0"/>
              </a:rPr>
              <a:t>Реализация проекта инициатив</a:t>
            </a:r>
            <a:br>
              <a:rPr lang="ru-RU" sz="3200" b="1" dirty="0" smtClean="0">
                <a:solidFill>
                  <a:srgbClr val="292929"/>
                </a:solidFill>
                <a:latin typeface="Constantia" pitchFamily="18" charset="0"/>
              </a:rPr>
            </a:br>
            <a:r>
              <a:rPr lang="ru-RU" sz="3200" b="1" dirty="0" smtClean="0">
                <a:solidFill>
                  <a:srgbClr val="292929"/>
                </a:solidFill>
                <a:latin typeface="Constantia" pitchFamily="18" charset="0"/>
              </a:rPr>
              <a:t>«Я будущий</a:t>
            </a:r>
            <a:r>
              <a:rPr lang="ru-RU" sz="3200" b="1" dirty="0" smtClean="0">
                <a:solidFill>
                  <a:srgbClr val="292929"/>
                </a:solidFill>
              </a:rPr>
              <a:t>»</a:t>
            </a:r>
            <a:endParaRPr lang="ru-RU" sz="3200" b="1" dirty="0">
              <a:solidFill>
                <a:srgbClr val="292929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928802"/>
            <a:ext cx="4573852" cy="3053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284984"/>
            <a:ext cx="4413026" cy="2946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2441"/>
            <a:ext cx="1694762" cy="13555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43438" y="1643050"/>
            <a:ext cx="4000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Constantia" pitchFamily="18" charset="0"/>
              </a:rPr>
              <a:t>Проведение тестирования на самоопределение обучающихся </a:t>
            </a:r>
          </a:p>
          <a:p>
            <a:r>
              <a:rPr lang="ru-RU" dirty="0" smtClean="0">
                <a:solidFill>
                  <a:srgbClr val="00B050"/>
                </a:solidFill>
                <a:latin typeface="Constantia" pitchFamily="18" charset="0"/>
              </a:rPr>
              <a:t>«Кем мне лучше стать?»</a:t>
            </a:r>
            <a:endParaRPr lang="ru-RU" dirty="0">
              <a:solidFill>
                <a:srgbClr val="00B050"/>
              </a:solidFill>
              <a:latin typeface="Constant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01090" y="62865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75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">
      <a:dk1>
        <a:srgbClr val="808080"/>
      </a:dk1>
      <a:lt1>
        <a:srgbClr val="FFFFFF"/>
      </a:lt1>
      <a:dk2>
        <a:srgbClr val="FFFFFF"/>
      </a:dk2>
      <a:lt2>
        <a:srgbClr val="0120BD"/>
      </a:lt2>
      <a:accent1>
        <a:srgbClr val="C300E6"/>
      </a:accent1>
      <a:accent2>
        <a:srgbClr val="F96F1C"/>
      </a:accent2>
      <a:accent3>
        <a:srgbClr val="FFFFFF"/>
      </a:accent3>
      <a:accent4>
        <a:srgbClr val="6C6C6C"/>
      </a:accent4>
      <a:accent5>
        <a:srgbClr val="DEAAF0"/>
      </a:accent5>
      <a:accent6>
        <a:srgbClr val="E26418"/>
      </a:accent6>
      <a:hlink>
        <a:srgbClr val="FFBF07"/>
      </a:hlink>
      <a:folHlink>
        <a:srgbClr val="5F5F5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1238</TotalTime>
  <Words>255</Words>
  <Application>Microsoft Office PowerPoint</Application>
  <PresentationFormat>Экран (4:3)</PresentationFormat>
  <Paragraphs>90</Paragraphs>
  <Slides>21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3" baseType="lpstr">
      <vt:lpstr>Arial Unicode MS</vt:lpstr>
      <vt:lpstr>Arial</vt:lpstr>
      <vt:lpstr>BatangChe</vt:lpstr>
      <vt:lpstr>Comic Sans MS</vt:lpstr>
      <vt:lpstr>Constantia</vt:lpstr>
      <vt:lpstr>굴림</vt:lpstr>
      <vt:lpstr>Microsoft Sans Serif</vt:lpstr>
      <vt:lpstr>Times New Roman</vt:lpstr>
      <vt:lpstr>Verdana</vt:lpstr>
      <vt:lpstr>Vijaya</vt:lpstr>
      <vt:lpstr>Wingdings</vt:lpstr>
      <vt:lpstr>powerpoint-template-24</vt:lpstr>
      <vt:lpstr>  Федеральное государственное бюджетное профессиональное образовательное  учреждение «Майкопское специальное учебно-воспитательное учреждение закрытого типа» </vt:lpstr>
      <vt:lpstr>Презентация PowerPoint</vt:lpstr>
      <vt:lpstr>Презентация PowerPoint</vt:lpstr>
      <vt:lpstr>Презентация PowerPoint</vt:lpstr>
      <vt:lpstr>«Я будущий»</vt:lpstr>
      <vt:lpstr>Презентация PowerPoint</vt:lpstr>
      <vt:lpstr>Презентация PowerPoint</vt:lpstr>
      <vt:lpstr>Рабочая группа проекта</vt:lpstr>
      <vt:lpstr>Реализация проекта инициатив «Я будущий»</vt:lpstr>
      <vt:lpstr>Исследовательская работа  и сбор информации</vt:lpstr>
      <vt:lpstr>Презентация PowerPoint</vt:lpstr>
      <vt:lpstr>Строительная компания «Адыгпромстрой»</vt:lpstr>
      <vt:lpstr>Мебельная фабрика «Дружба»</vt:lpstr>
      <vt:lpstr>«Колхоз Ленина»</vt:lpstr>
      <vt:lpstr>Виртуальные экскурсии на «Магнитогорский металлургический комбинат» «Мясницкий ряд» </vt:lpstr>
      <vt:lpstr>Общеучилищное мероприятие «Я будущий» </vt:lpstr>
      <vt:lpstr>Составление профессионального маршрута (Дорожной карты) выпускника</vt:lpstr>
      <vt:lpstr>    Самуил решил стать трактористом.  И теперь он точно знает, что ему                             для этого нужно.</vt:lpstr>
      <vt:lpstr>      А я точно решил что хочу стать строителем !  </vt:lpstr>
      <vt:lpstr>Все профессии нужны –  все профессии важны !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формирования представлений о мире профессий у целевой группы проекта.   Поддержка опыта семейно-консультативной работы с родителями и (или) законными представителями по профессиональному самоопределению обучающихся</dc:title>
  <dc:creator>RePack by Diakov</dc:creator>
  <cp:lastModifiedBy>USER-6</cp:lastModifiedBy>
  <cp:revision>101</cp:revision>
  <dcterms:created xsi:type="dcterms:W3CDTF">2019-05-11T17:34:17Z</dcterms:created>
  <dcterms:modified xsi:type="dcterms:W3CDTF">2024-11-20T07:04:42Z</dcterms:modified>
</cp:coreProperties>
</file>